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0"/>
  </p:normalViewPr>
  <p:slideViewPr>
    <p:cSldViewPr snapToGrid="0">
      <p:cViewPr varScale="1">
        <p:scale>
          <a:sx n="115" d="100"/>
          <a:sy n="115" d="100"/>
        </p:scale>
        <p:origin x="6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4F66-7961-6AFD-0A8A-13E1E0CE1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4A034-3CA7-A1FC-0190-9FB63C2B2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DDD08-B707-40B2-7EBC-34CDE896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3927-8D34-304F-956E-83D8D82E54C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86E3D-91E2-A89B-AB83-C4FA2E49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DA46F-7D93-D617-2075-33D7F00A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EAF0-2A78-464D-9DB0-25C386F5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1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5B8D-7BD5-5616-4466-E202B3A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CFBBC-E739-BD39-9A52-507FC0953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600E-830C-3DA4-A8AA-1251AFA9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3927-8D34-304F-956E-83D8D82E54C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082E8-E07C-DED4-BF3C-64D9CD31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12101-22D5-2840-F1CA-ABBB5334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EAF0-2A78-464D-9DB0-25C386F5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125139-9BBA-DE5C-84D8-62901B459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1E61B-950B-460E-27A5-A5E4EEF34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DADD2-3BC9-2C7B-F5F9-85AB2314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3927-8D34-304F-956E-83D8D82E54C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3D1A7-18DC-46D5-C06E-E95FC6B7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7E523-0AEA-3707-7C5E-A27DD81D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EAF0-2A78-464D-9DB0-25C386F5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A038-7A56-C9D5-B91F-92F9DD83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308-1785-8ECD-D7AC-878C4E1D4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3D915-52DE-C55D-E079-30608AB8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3927-8D34-304F-956E-83D8D82E54C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6A638-0219-5840-2038-F16F9E5C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A638B-7392-DCC1-3CB5-CFA3500C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EAF0-2A78-464D-9DB0-25C386F5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3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51EE-9661-161D-AAA1-768F07EF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64F6A-5FF3-0068-FC7D-E9774EEB3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45371-FD30-B712-CB75-E6C9C0D1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3927-8D34-304F-956E-83D8D82E54C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D4F43-6DC4-335A-F119-B1D276DE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6DD5-B1B3-AEDC-0666-97113DE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EAF0-2A78-464D-9DB0-25C386F5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1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F928A-29F5-00BE-04FD-FDE67F49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38E30-72E9-C0BF-D778-196AA1838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F0F90-D5C4-8D0A-7054-143718B77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30489-D06A-AFC7-0596-D134A2BA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3927-8D34-304F-956E-83D8D82E54C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6579A-8259-AB2B-DF0C-1F4C52D1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BF407-8740-00DA-17B2-20925FC1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EAF0-2A78-464D-9DB0-25C386F5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1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20E7-BD9F-C42D-03D1-D885550E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A95B9-ED14-765C-0986-0B4861833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9D890-97FB-EB47-2813-0699F9CBB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22592-1BC5-BFE8-BD9B-F1A151D3A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83C5C-1405-0BF6-0EFC-DB5DAF2F3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D5BA6D-7C16-B818-3D72-2CAE9E8F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3927-8D34-304F-956E-83D8D82E54C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2AC95-2546-6A4D-9936-23DFD45A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E7202-810D-6035-BBBE-BA8A1C3C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EAF0-2A78-464D-9DB0-25C386F5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7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AAF7-4257-926A-F134-258AF9AA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17033-0F20-5968-398B-AFF5DA27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3927-8D34-304F-956E-83D8D82E54C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0378-481E-EE21-F2A6-8A27FBC6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4D24C-2DA2-2BE4-2E0B-93A9E3D6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EAF0-2A78-464D-9DB0-25C386F5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C1F71-BD7B-272A-B0D3-FFCEF585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3927-8D34-304F-956E-83D8D82E54C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8006D-0A57-9A31-1799-1AFF725C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3D65A-DB36-7AB6-C6D4-E6F3DDAD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EAF0-2A78-464D-9DB0-25C386F5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6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E59C-45AE-6CD1-946A-99A11E41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BB5CF-F8F5-821B-1349-7D500E5C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E1C38-FBD4-2D79-7CF4-165D31225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312C6-1801-F7DF-D18F-A9DE95CD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3927-8D34-304F-956E-83D8D82E54C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88599-3CB6-F7D6-04B2-28AE048C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29236-310F-AB1F-92D4-08AF2D95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EAF0-2A78-464D-9DB0-25C386F5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3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2ECA-66D5-1024-7963-2AED8DD1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B1C0E-74D1-3CEB-B5EB-62C3831C0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AFB02-7835-5609-7E44-77853FCAE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9F04E-17F7-5D22-3CC3-38B2A9CA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3927-8D34-304F-956E-83D8D82E54C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CFD58-7E6A-EB5E-D60E-CC11E3F2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0EC3D-9B63-3AF3-3FE3-C9A98B1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EAF0-2A78-464D-9DB0-25C386F5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AED69-EAD6-2FF1-C830-E5990AE2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4D6A1-347F-0B2D-4D5C-C5160D5E6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717E-0EF3-F673-9BCF-F275743DE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8D3927-8D34-304F-956E-83D8D82E54C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C2893-15F4-434B-F292-BE9B63CAB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CF133-B046-C04F-9D24-0F26A30BC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EEEAF0-2A78-464D-9DB0-25C386F5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2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F854B7-2092-0BE9-A8DC-B037F120F71C}"/>
              </a:ext>
            </a:extLst>
          </p:cNvPr>
          <p:cNvGrpSpPr/>
          <p:nvPr/>
        </p:nvGrpSpPr>
        <p:grpSpPr>
          <a:xfrm>
            <a:off x="492151" y="309434"/>
            <a:ext cx="11298328" cy="6146799"/>
            <a:chOff x="492151" y="309434"/>
            <a:chExt cx="11298328" cy="6146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6E9E0D-E86A-7EAC-CFEB-830DFD6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2370" y="1497556"/>
              <a:ext cx="4598109" cy="419668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E6240A-4BB8-4B76-5181-DAE1F4F51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668" y="1363254"/>
              <a:ext cx="4842870" cy="22326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FE252D-5FB3-8F43-CF36-0E56EC299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0255" y="3854256"/>
              <a:ext cx="2682445" cy="223264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01CF62-B786-DDD3-CE2F-3F910A3A979F}"/>
                </a:ext>
              </a:extLst>
            </p:cNvPr>
            <p:cNvSpPr txBox="1"/>
            <p:nvPr/>
          </p:nvSpPr>
          <p:spPr>
            <a:xfrm>
              <a:off x="8639033" y="6086901"/>
              <a:ext cx="2683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Romo &amp; Rossi-Pool, 2020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BE6246-1A72-0D96-B180-30324A448D0E}"/>
                </a:ext>
              </a:extLst>
            </p:cNvPr>
            <p:cNvSpPr txBox="1"/>
            <p:nvPr/>
          </p:nvSpPr>
          <p:spPr>
            <a:xfrm>
              <a:off x="492151" y="309434"/>
              <a:ext cx="112076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Inspiration: </a:t>
              </a:r>
              <a:r>
                <a:rPr lang="en-US" dirty="0"/>
                <a:t>Reviewer #2, “Sensory decision-making and the learning of stimulus-response contingencies have been attributed to “higher” cortical areas and not to primary sensory ones.”; “Evidence in macaques suggests that neural responses in S1 are relatively impervious to task demands”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4E0E66-7C1A-B26A-73A3-E0A09F54E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151" y="3954177"/>
              <a:ext cx="2978434" cy="154056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5E8664-F843-9731-53EB-F7871B18813A}"/>
                </a:ext>
              </a:extLst>
            </p:cNvPr>
            <p:cNvSpPr txBox="1"/>
            <p:nvPr/>
          </p:nvSpPr>
          <p:spPr>
            <a:xfrm>
              <a:off x="492151" y="5668358"/>
              <a:ext cx="2797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 </a:t>
              </a:r>
              <a:r>
                <a:rPr lang="en-US" dirty="0" err="1"/>
                <a:t>Lafuente</a:t>
              </a:r>
              <a:r>
                <a:rPr lang="en-US" dirty="0"/>
                <a:t> &amp; Romo, 2005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88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81F9B-3F48-70AF-AB8B-96FB39632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B4CC91-056B-66E7-A34E-FF65A15EEB89}"/>
              </a:ext>
            </a:extLst>
          </p:cNvPr>
          <p:cNvGrpSpPr/>
          <p:nvPr/>
        </p:nvGrpSpPr>
        <p:grpSpPr>
          <a:xfrm>
            <a:off x="319078" y="309434"/>
            <a:ext cx="11657335" cy="4080064"/>
            <a:chOff x="319078" y="309434"/>
            <a:chExt cx="11657335" cy="4080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B801D9-E665-6367-B9C0-F37159B36642}"/>
                </a:ext>
              </a:extLst>
            </p:cNvPr>
            <p:cNvSpPr txBox="1"/>
            <p:nvPr/>
          </p:nvSpPr>
          <p:spPr>
            <a:xfrm>
              <a:off x="492151" y="309434"/>
              <a:ext cx="112076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Inspiration: </a:t>
              </a:r>
              <a:r>
                <a:rPr lang="en-US" dirty="0"/>
                <a:t>Reviewer #1, “Sensory decision-making and the learning of stimulus-response contingencies have been attributed to “higher” cortical areas and not to primary sensory ones.”; “Evidence in macaques suggests that neural responses in S1 are relatively impervious to task demands”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5A4E140-4944-882A-C225-5B5DE89B2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9960" t="55992" r="4437"/>
            <a:stretch/>
          </p:blipFill>
          <p:spPr>
            <a:xfrm>
              <a:off x="3182320" y="1666781"/>
              <a:ext cx="2186864" cy="225688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6F7F0B8-B839-FAF5-9FE3-DA39270AF1AB}"/>
                </a:ext>
              </a:extLst>
            </p:cNvPr>
            <p:cNvSpPr txBox="1"/>
            <p:nvPr/>
          </p:nvSpPr>
          <p:spPr>
            <a:xfrm>
              <a:off x="1561025" y="4020166"/>
              <a:ext cx="2459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Yang &amp; O’Connor, 2016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72778B-143E-B36E-F52F-44C5CCA18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38152" b="20970"/>
            <a:stretch/>
          </p:blipFill>
          <p:spPr>
            <a:xfrm>
              <a:off x="6250871" y="1666781"/>
              <a:ext cx="2566211" cy="21590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60375F-140F-DBE4-485B-4777C4F2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9062"/>
            <a:stretch/>
          </p:blipFill>
          <p:spPr>
            <a:xfrm>
              <a:off x="9017313" y="1550621"/>
              <a:ext cx="2959100" cy="176578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53A213-F0A7-E575-609A-8CEFD8C0F67C}"/>
                </a:ext>
              </a:extLst>
            </p:cNvPr>
            <p:cNvSpPr txBox="1"/>
            <p:nvPr/>
          </p:nvSpPr>
          <p:spPr>
            <a:xfrm>
              <a:off x="9523139" y="4020166"/>
              <a:ext cx="2215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Banerjee et al., 2020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E102BB-E305-4CFF-CB24-1CC741DCD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647" t="12012" r="48915" b="48868"/>
            <a:stretch/>
          </p:blipFill>
          <p:spPr>
            <a:xfrm>
              <a:off x="319078" y="1792111"/>
              <a:ext cx="2483894" cy="200622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8A2941-85CE-3044-0A2A-DE966A7CFA6F}"/>
                </a:ext>
              </a:extLst>
            </p:cNvPr>
            <p:cNvSpPr/>
            <p:nvPr/>
          </p:nvSpPr>
          <p:spPr>
            <a:xfrm>
              <a:off x="3182320" y="1666781"/>
              <a:ext cx="374919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CD29F1-551C-6B13-C9D4-63C2408626C8}"/>
                </a:ext>
              </a:extLst>
            </p:cNvPr>
            <p:cNvSpPr/>
            <p:nvPr/>
          </p:nvSpPr>
          <p:spPr>
            <a:xfrm>
              <a:off x="6447899" y="1666781"/>
              <a:ext cx="374919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DB44BA-2973-4A08-F205-A19D90C456CB}"/>
                </a:ext>
              </a:extLst>
            </p:cNvPr>
            <p:cNvSpPr/>
            <p:nvPr/>
          </p:nvSpPr>
          <p:spPr>
            <a:xfrm>
              <a:off x="7888127" y="3100039"/>
              <a:ext cx="928955" cy="1010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D45646-5653-266D-9EF9-A7DC510D7493}"/>
                </a:ext>
              </a:extLst>
            </p:cNvPr>
            <p:cNvSpPr txBox="1"/>
            <p:nvPr/>
          </p:nvSpPr>
          <p:spPr>
            <a:xfrm>
              <a:off x="9698769" y="3391287"/>
              <a:ext cx="749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Naive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D66087-288A-3085-B2F1-791EE07BA6C9}"/>
                </a:ext>
              </a:extLst>
            </p:cNvPr>
            <p:cNvSpPr txBox="1"/>
            <p:nvPr/>
          </p:nvSpPr>
          <p:spPr>
            <a:xfrm>
              <a:off x="11123037" y="3391287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Expert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27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7C76C-D3EA-C9EE-8750-E92BA920D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64DE66B-1A9A-AADB-6593-5142013B746C}"/>
              </a:ext>
            </a:extLst>
          </p:cNvPr>
          <p:cNvGrpSpPr/>
          <p:nvPr/>
        </p:nvGrpSpPr>
        <p:grpSpPr>
          <a:xfrm>
            <a:off x="378725" y="309434"/>
            <a:ext cx="11321124" cy="5554554"/>
            <a:chOff x="378725" y="309434"/>
            <a:chExt cx="11321124" cy="5554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A55077-0B0C-AA69-B90E-3E6193C795DD}"/>
                </a:ext>
              </a:extLst>
            </p:cNvPr>
            <p:cNvSpPr txBox="1"/>
            <p:nvPr/>
          </p:nvSpPr>
          <p:spPr>
            <a:xfrm>
              <a:off x="492151" y="309434"/>
              <a:ext cx="1120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Inspiration: </a:t>
              </a:r>
              <a:r>
                <a:rPr lang="en-US" dirty="0"/>
                <a:t>Reviewer #3, “It is awkward to state the S1 is not needed for detection, but then design an entire program of study to characterize S1 responses during detection.”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907909-1A56-3334-F67E-3BD2DEDE5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725" y="994012"/>
              <a:ext cx="4419600" cy="2438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A15E36-80DB-13F6-AB7A-737A9842B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0473" y="3429000"/>
              <a:ext cx="2882900" cy="1955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C8EDA9-DB13-DBB6-3E91-19F61252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0073" y="1256016"/>
              <a:ext cx="5667019" cy="24732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7BE166-BFA8-DB26-4860-E379E4774854}"/>
                </a:ext>
              </a:extLst>
            </p:cNvPr>
            <p:cNvSpPr txBox="1"/>
            <p:nvPr/>
          </p:nvSpPr>
          <p:spPr>
            <a:xfrm>
              <a:off x="1525605" y="5494656"/>
              <a:ext cx="1858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Hong et al., 2018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299E4C-E7EA-D656-2357-F8FF19B67800}"/>
                </a:ext>
              </a:extLst>
            </p:cNvPr>
            <p:cNvSpPr txBox="1"/>
            <p:nvPr/>
          </p:nvSpPr>
          <p:spPr>
            <a:xfrm>
              <a:off x="7377246" y="3844836"/>
              <a:ext cx="2382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Waiblinger et al., 2022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977032-2E3F-50BF-4B8B-1FFB0523BF8F}"/>
                </a:ext>
              </a:extLst>
            </p:cNvPr>
            <p:cNvSpPr/>
            <p:nvPr/>
          </p:nvSpPr>
          <p:spPr>
            <a:xfrm>
              <a:off x="5280073" y="1216827"/>
              <a:ext cx="374919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3AC5DAD-65FD-8830-392E-A45B0EA7413B}"/>
                </a:ext>
              </a:extLst>
            </p:cNvPr>
            <p:cNvSpPr/>
            <p:nvPr/>
          </p:nvSpPr>
          <p:spPr>
            <a:xfrm>
              <a:off x="7798073" y="1140431"/>
              <a:ext cx="374919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876BC9-A1B8-89A9-DE42-9F63A147454E}"/>
                </a:ext>
              </a:extLst>
            </p:cNvPr>
            <p:cNvSpPr/>
            <p:nvPr/>
          </p:nvSpPr>
          <p:spPr>
            <a:xfrm>
              <a:off x="10759632" y="1216827"/>
              <a:ext cx="374919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11B61D-B8B2-124C-CF31-F56301F69E30}"/>
                </a:ext>
              </a:extLst>
            </p:cNvPr>
            <p:cNvSpPr/>
            <p:nvPr/>
          </p:nvSpPr>
          <p:spPr>
            <a:xfrm>
              <a:off x="3649643" y="3542305"/>
              <a:ext cx="374919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E5BBFC-6686-5134-28B7-ECEDA75D6E58}"/>
                </a:ext>
              </a:extLst>
            </p:cNvPr>
            <p:cNvSpPr/>
            <p:nvPr/>
          </p:nvSpPr>
          <p:spPr>
            <a:xfrm>
              <a:off x="3802043" y="3694705"/>
              <a:ext cx="374919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727D0E-58AC-CF1B-4409-5D0ECFE13FA1}"/>
                </a:ext>
              </a:extLst>
            </p:cNvPr>
            <p:cNvSpPr/>
            <p:nvPr/>
          </p:nvSpPr>
          <p:spPr>
            <a:xfrm>
              <a:off x="934796" y="3470554"/>
              <a:ext cx="374919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0043EB-C8CA-0203-8E8D-135873838E8B}"/>
                </a:ext>
              </a:extLst>
            </p:cNvPr>
            <p:cNvSpPr/>
            <p:nvPr/>
          </p:nvSpPr>
          <p:spPr>
            <a:xfrm>
              <a:off x="10572172" y="1706304"/>
              <a:ext cx="374919" cy="893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733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4007E-9C37-47F2-2AD9-9A39FBDD8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BA1849-21CC-6E03-9A00-1E08A55D330E}"/>
              </a:ext>
            </a:extLst>
          </p:cNvPr>
          <p:cNvSpPr txBox="1"/>
          <p:nvPr/>
        </p:nvSpPr>
        <p:spPr>
          <a:xfrm>
            <a:off x="492151" y="309434"/>
            <a:ext cx="1120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Inspiration: </a:t>
            </a:r>
            <a:r>
              <a:rPr lang="en-US" dirty="0"/>
              <a:t>Reviewer #1, “It is awkward to state the S1 is not needed for detection, but then design an entire program of study to characterize S1 responses during detection.”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DE668-6B79-81CF-4E35-F406FCCE2C24}"/>
              </a:ext>
            </a:extLst>
          </p:cNvPr>
          <p:cNvGrpSpPr/>
          <p:nvPr/>
        </p:nvGrpSpPr>
        <p:grpSpPr>
          <a:xfrm>
            <a:off x="767803" y="965529"/>
            <a:ext cx="4532194" cy="5642826"/>
            <a:chOff x="492151" y="923865"/>
            <a:chExt cx="4532194" cy="56428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7D97DE-4AFA-11B9-7B93-0D76255E4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6685"/>
            <a:stretch/>
          </p:blipFill>
          <p:spPr>
            <a:xfrm>
              <a:off x="1822522" y="3645671"/>
              <a:ext cx="2430129" cy="28522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309628-5083-3B07-34DC-67B357C13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151" y="1009106"/>
              <a:ext cx="4532194" cy="235751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4D838D-9670-56C5-7592-02563E3543BC}"/>
                </a:ext>
              </a:extLst>
            </p:cNvPr>
            <p:cNvSpPr/>
            <p:nvPr/>
          </p:nvSpPr>
          <p:spPr>
            <a:xfrm>
              <a:off x="1745465" y="3645671"/>
              <a:ext cx="374919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8FBEE7-B9FB-7301-8CB7-3C9C177AC1BB}"/>
                </a:ext>
              </a:extLst>
            </p:cNvPr>
            <p:cNvSpPr/>
            <p:nvPr/>
          </p:nvSpPr>
          <p:spPr>
            <a:xfrm>
              <a:off x="1765042" y="6124072"/>
              <a:ext cx="634536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D4141A-1E9F-180F-9F5E-EBF9DA3D136A}"/>
                </a:ext>
              </a:extLst>
            </p:cNvPr>
            <p:cNvSpPr/>
            <p:nvPr/>
          </p:nvSpPr>
          <p:spPr>
            <a:xfrm>
              <a:off x="492151" y="923865"/>
              <a:ext cx="374919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9AB896-AAA4-7CB2-3809-83FE474928A7}"/>
                </a:ext>
              </a:extLst>
            </p:cNvPr>
            <p:cNvSpPr/>
            <p:nvPr/>
          </p:nvSpPr>
          <p:spPr>
            <a:xfrm>
              <a:off x="2212118" y="1009106"/>
              <a:ext cx="374919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A146C5-5F29-1E74-E215-DB1BF7F92671}"/>
                </a:ext>
              </a:extLst>
            </p:cNvPr>
            <p:cNvSpPr txBox="1"/>
            <p:nvPr/>
          </p:nvSpPr>
          <p:spPr>
            <a:xfrm>
              <a:off x="2212118" y="6197359"/>
              <a:ext cx="2382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Waiblinger et al., 2022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F7A780-9337-7D9F-B53E-255E6F0CCA11}"/>
              </a:ext>
            </a:extLst>
          </p:cNvPr>
          <p:cNvGrpSpPr/>
          <p:nvPr/>
        </p:nvGrpSpPr>
        <p:grpSpPr>
          <a:xfrm>
            <a:off x="6915343" y="778583"/>
            <a:ext cx="4629966" cy="5300834"/>
            <a:chOff x="6646540" y="1265857"/>
            <a:chExt cx="4629966" cy="53008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7C0F70F-666C-140E-FF0F-920E1BB6C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4312" y="1394865"/>
              <a:ext cx="4532194" cy="225080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A4CDA0-B11B-13AD-B62C-A4F46A350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8271" y="3924725"/>
              <a:ext cx="4144275" cy="213276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E283AB3-B5C7-837B-63B8-C252C157EBDB}"/>
                </a:ext>
              </a:extLst>
            </p:cNvPr>
            <p:cNvSpPr/>
            <p:nvPr/>
          </p:nvSpPr>
          <p:spPr>
            <a:xfrm>
              <a:off x="6938271" y="3872614"/>
              <a:ext cx="374919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F0400E-CB2F-9E7B-CB2C-41BA7C6120D9}"/>
                </a:ext>
              </a:extLst>
            </p:cNvPr>
            <p:cNvSpPr/>
            <p:nvPr/>
          </p:nvSpPr>
          <p:spPr>
            <a:xfrm>
              <a:off x="6646540" y="1265857"/>
              <a:ext cx="374919" cy="373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44CA0F-CADA-E1B2-574F-4AFCC712336C}"/>
                </a:ext>
              </a:extLst>
            </p:cNvPr>
            <p:cNvSpPr txBox="1"/>
            <p:nvPr/>
          </p:nvSpPr>
          <p:spPr>
            <a:xfrm>
              <a:off x="7925381" y="6197359"/>
              <a:ext cx="2144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Rodgers et al.,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50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209</Words>
  <Application>Microsoft Macintosh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Stanley, Garrett B</dc:creator>
  <cp:lastModifiedBy>Stanley, Garrett B</cp:lastModifiedBy>
  <cp:revision>9</cp:revision>
  <dcterms:created xsi:type="dcterms:W3CDTF">2024-09-29T10:29:04Z</dcterms:created>
  <dcterms:modified xsi:type="dcterms:W3CDTF">2024-10-02T18:46:46Z</dcterms:modified>
</cp:coreProperties>
</file>